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2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6" r:id="rId1"/>
  </p:sldMasterIdLst>
  <p:sldIdLst>
    <p:sldId id="256" r:id="rId2"/>
    <p:sldId id="259" r:id="rId3"/>
    <p:sldId id="260" r:id="rId4"/>
    <p:sldId id="270" r:id="rId5"/>
    <p:sldId id="258" r:id="rId6"/>
    <p:sldId id="264" r:id="rId7"/>
    <p:sldId id="271" r:id="rId8"/>
    <p:sldId id="262" r:id="rId9"/>
    <p:sldId id="263" r:id="rId10"/>
    <p:sldId id="268" r:id="rId11"/>
    <p:sldId id="265" r:id="rId12"/>
    <p:sldId id="274" r:id="rId13"/>
    <p:sldId id="266" r:id="rId14"/>
    <p:sldId id="269" r:id="rId15"/>
    <p:sldId id="257" r:id="rId16"/>
    <p:sldId id="273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7/3/2019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523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320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1624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1961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610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1271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650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0528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700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149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430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605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225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559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172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934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288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7/3/2019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5455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cioguru.com/blog/opcios-kereskedes/1265-95-ot-buktam-tanulhatsz-belole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hyperlink" Target="http://www.blackswanman.com/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notebooks.azure.com/home/projects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88BFF-CB6E-47BE-810D-E69C82CD3D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187" y="2520951"/>
            <a:ext cx="10284736" cy="1816098"/>
          </a:xfrm>
        </p:spPr>
        <p:txBody>
          <a:bodyPr/>
          <a:lstStyle/>
          <a:p>
            <a:r>
              <a:rPr lang="hu-HU" b="1">
                <a:solidFill>
                  <a:schemeClr val="bg1"/>
                </a:solidFill>
                <a:latin typeface="+mn-lt"/>
              </a:rPr>
              <a:t>Distributions </a:t>
            </a:r>
            <a:r>
              <a:rPr lang="hu-HU" b="1">
                <a:latin typeface="+mn-lt"/>
              </a:rPr>
              <a:t>beyond</a:t>
            </a:r>
            <a:r>
              <a:rPr lang="hu-HU" b="1">
                <a:solidFill>
                  <a:schemeClr val="bg1"/>
                </a:solidFill>
                <a:latin typeface="+mn-lt"/>
              </a:rPr>
              <a:t> the normal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2D7F5E-0C67-4D0C-A3ED-C0274A74E0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2036" y="4536309"/>
            <a:ext cx="9570887" cy="1054100"/>
          </a:xfrm>
        </p:spPr>
        <p:txBody>
          <a:bodyPr>
            <a:noAutofit/>
          </a:bodyPr>
          <a:lstStyle/>
          <a:p>
            <a:r>
              <a:rPr lang="hu-HU" sz="4000" b="1"/>
              <a:t>or </a:t>
            </a:r>
            <a:r>
              <a:rPr lang="en-GB" sz="4000" b="1"/>
              <a:t>where </a:t>
            </a:r>
            <a:r>
              <a:rPr lang="en-GB" sz="4000" b="1">
                <a:solidFill>
                  <a:schemeClr val="bg1"/>
                </a:solidFill>
              </a:rPr>
              <a:t>black</a:t>
            </a:r>
            <a:r>
              <a:rPr lang="en-GB" sz="4000" b="1"/>
              <a:t> swans nest</a:t>
            </a:r>
            <a:r>
              <a:rPr lang="hu-HU" sz="4000" b="1"/>
              <a:t>le</a:t>
            </a:r>
            <a:endParaRPr lang="en-US" sz="4000" b="1" dirty="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90781D1-7C36-4503-9451-1F12BA65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903" y="328745"/>
            <a:ext cx="4253348" cy="298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1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28A6D-3C42-4CCF-B8D5-961B87E83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12" y="101275"/>
            <a:ext cx="10131425" cy="598415"/>
          </a:xfrm>
        </p:spPr>
        <p:txBody>
          <a:bodyPr>
            <a:noAutofit/>
          </a:bodyPr>
          <a:lstStyle/>
          <a:p>
            <a:r>
              <a:rPr lang="hu-HU" b="1" dirty="0" err="1">
                <a:solidFill>
                  <a:schemeClr val="bg1"/>
                </a:solidFill>
                <a:latin typeface="+mn-lt"/>
              </a:rPr>
              <a:t>black</a:t>
            </a:r>
            <a:r>
              <a:rPr lang="hu-HU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hu-HU" b="1" dirty="0" err="1">
                <a:solidFill>
                  <a:schemeClr val="bg1"/>
                </a:solidFill>
                <a:latin typeface="+mn-lt"/>
              </a:rPr>
              <a:t>swan</a:t>
            </a:r>
            <a:r>
              <a:rPr lang="hu-HU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hu-HU" b="1" dirty="0" err="1">
                <a:solidFill>
                  <a:schemeClr val="bg1"/>
                </a:solidFill>
                <a:latin typeface="+mn-lt"/>
              </a:rPr>
              <a:t>swims</a:t>
            </a:r>
            <a:r>
              <a:rPr lang="hu-HU" b="1" dirty="0">
                <a:solidFill>
                  <a:schemeClr val="bg1"/>
                </a:solidFill>
                <a:latin typeface="+mn-lt"/>
              </a:rPr>
              <a:t> in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77" y="639796"/>
            <a:ext cx="10009536" cy="621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992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C2ABA-2B6B-4297-A929-2298F66E7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30" y="108059"/>
            <a:ext cx="10131425" cy="548081"/>
          </a:xfrm>
        </p:spPr>
        <p:txBody>
          <a:bodyPr>
            <a:noAutofit/>
          </a:bodyPr>
          <a:lstStyle/>
          <a:p>
            <a:r>
              <a:rPr lang="hu-HU" b="1">
                <a:solidFill>
                  <a:schemeClr val="bg1"/>
                </a:solidFill>
                <a:latin typeface="+mn-lt"/>
              </a:rPr>
              <a:t>nonlinear </a:t>
            </a:r>
            <a:r>
              <a:rPr lang="hu-HU" b="1" dirty="0" err="1">
                <a:solidFill>
                  <a:schemeClr val="bg1"/>
                </a:solidFill>
                <a:latin typeface="+mn-lt"/>
              </a:rPr>
              <a:t>exposure</a:t>
            </a:r>
            <a:r>
              <a:rPr lang="hu-HU" b="1" dirty="0">
                <a:solidFill>
                  <a:schemeClr val="bg1"/>
                </a:solidFill>
                <a:latin typeface="+mn-lt"/>
              </a:rPr>
              <a:t> =&gt; </a:t>
            </a:r>
            <a:r>
              <a:rPr lang="hu-HU" b="1" dirty="0" err="1">
                <a:solidFill>
                  <a:schemeClr val="bg1"/>
                </a:solidFill>
                <a:latin typeface="+mn-lt"/>
              </a:rPr>
              <a:t>fragility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3353966F-6023-4A8D-92B0-9DF15AB18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37" y="695163"/>
            <a:ext cx="8421641" cy="56122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B1C7CE-23F5-4DD8-8393-7E83955E9978}"/>
              </a:ext>
            </a:extLst>
          </p:cNvPr>
          <p:cNvSpPr txBox="1"/>
          <p:nvPr/>
        </p:nvSpPr>
        <p:spPr>
          <a:xfrm>
            <a:off x="1001944" y="6307397"/>
            <a:ext cx="9717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linkClick r:id="rId3"/>
              </a:rPr>
              <a:t>https://www.opcioguru.com/blog/opcios-kereskedes/1265-95-ot-buktam-tanulhatsz-belole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69699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30631" y="69191"/>
            <a:ext cx="8752111" cy="722745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+mn-lt"/>
              </a:rPr>
              <a:t>where black swans nest</a:t>
            </a:r>
            <a:r>
              <a:rPr lang="hu-HU" b="1" dirty="0">
                <a:solidFill>
                  <a:schemeClr val="bg1"/>
                </a:solidFill>
                <a:latin typeface="+mn-lt"/>
              </a:rPr>
              <a:t>le</a:t>
            </a:r>
            <a:endParaRPr lang="en-GB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6750"/>
            <a:ext cx="6156289" cy="5496687"/>
          </a:xfrm>
          <a:prstGeom prst="rect">
            <a:avLst/>
          </a:prstGeom>
        </p:spPr>
      </p:pic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6A1023D-8B6C-4831-8DDC-7E1EFB94C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518" y="1006750"/>
            <a:ext cx="5968482" cy="391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3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139AA-DE72-42E5-A2D3-D08CB3F78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064" y="195605"/>
            <a:ext cx="10131425" cy="422246"/>
          </a:xfrm>
        </p:spPr>
        <p:txBody>
          <a:bodyPr>
            <a:noAutofit/>
          </a:bodyPr>
          <a:lstStyle/>
          <a:p>
            <a:r>
              <a:rPr lang="hu-HU" b="1" dirty="0" err="1">
                <a:solidFill>
                  <a:schemeClr val="bg1"/>
                </a:solidFill>
                <a:latin typeface="+mn-lt"/>
              </a:rPr>
              <a:t>solution</a:t>
            </a:r>
            <a:r>
              <a:rPr lang="hu-HU" b="1" dirty="0">
                <a:solidFill>
                  <a:schemeClr val="bg1"/>
                </a:solidFill>
                <a:latin typeface="+mn-lt"/>
              </a:rPr>
              <a:t>: be </a:t>
            </a:r>
            <a:r>
              <a:rPr lang="hu-HU" b="1" dirty="0" err="1">
                <a:solidFill>
                  <a:schemeClr val="bg1"/>
                </a:solidFill>
                <a:latin typeface="+mn-lt"/>
              </a:rPr>
              <a:t>antifragile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5C567FA6-2618-459D-93FE-C4AE33FC6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4" y="1304790"/>
            <a:ext cx="5551946" cy="5470300"/>
          </a:xfrm>
          <a:prstGeom prst="rect">
            <a:avLst/>
          </a:prstGeom>
        </p:spPr>
      </p:pic>
      <p:pic>
        <p:nvPicPr>
          <p:cNvPr id="26" name="Picture 2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9FCC18A-D731-4FB3-9E0C-5FC3499D1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837" y="822121"/>
            <a:ext cx="6733739" cy="60358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5A62921-EB50-4BFD-8809-A76B55B23EF6}"/>
                  </a:ext>
                </a:extLst>
              </p:cNvPr>
              <p:cNvSpPr txBox="1"/>
              <p:nvPr/>
            </p:nvSpPr>
            <p:spPr>
              <a:xfrm>
                <a:off x="5640355" y="2971800"/>
                <a:ext cx="20165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5A62921-EB50-4BFD-8809-A76B55B23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355" y="2971800"/>
                <a:ext cx="2016578" cy="276999"/>
              </a:xfrm>
              <a:prstGeom prst="rect">
                <a:avLst/>
              </a:prstGeom>
              <a:blipFill>
                <a:blip r:embed="rId4"/>
                <a:stretch>
                  <a:fillRect l="-3323" r="-271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B627C7-D267-41B2-AC3C-94C52627F61E}"/>
                  </a:ext>
                </a:extLst>
              </p:cNvPr>
              <p:cNvSpPr txBox="1"/>
              <p:nvPr/>
            </p:nvSpPr>
            <p:spPr>
              <a:xfrm>
                <a:off x="2802029" y="3793718"/>
                <a:ext cx="188955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hu-HU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hu-HU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≠</m:t>
                    </m:r>
                    <m:r>
                      <a:rPr lang="hu-HU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hu-HU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hu-HU" sz="3200" dirty="0">
                    <a:solidFill>
                      <a:schemeClr val="bg1"/>
                    </a:solidFill>
                  </a:rPr>
                  <a:t> !</a:t>
                </a:r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B627C7-D267-41B2-AC3C-94C52627F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029" y="3793718"/>
                <a:ext cx="1889556" cy="492443"/>
              </a:xfrm>
              <a:prstGeom prst="rect">
                <a:avLst/>
              </a:prstGeom>
              <a:blipFill>
                <a:blip r:embed="rId5"/>
                <a:stretch>
                  <a:fillRect t="-23457" r="-11935" b="-50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0418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38793" y="95251"/>
            <a:ext cx="10131425" cy="566057"/>
          </a:xfrm>
        </p:spPr>
        <p:txBody>
          <a:bodyPr>
            <a:noAutofit/>
          </a:bodyPr>
          <a:lstStyle/>
          <a:p>
            <a:r>
              <a:rPr lang="hu-HU" b="1">
                <a:solidFill>
                  <a:schemeClr val="bg1"/>
                </a:solidFill>
                <a:latin typeface="+mn-lt"/>
              </a:rPr>
              <a:t>investment strategy</a:t>
            </a:r>
            <a:endParaRPr lang="en-GB" b="1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206" y="661308"/>
            <a:ext cx="9307282" cy="698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251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8EFCE-4E77-4DA9-9AA9-40F024845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66" y="228675"/>
            <a:ext cx="7260382" cy="445535"/>
          </a:xfrm>
        </p:spPr>
        <p:txBody>
          <a:bodyPr>
            <a:noAutofit/>
          </a:bodyPr>
          <a:lstStyle/>
          <a:p>
            <a:r>
              <a:rPr lang="hu-HU" b="1" dirty="0" err="1">
                <a:solidFill>
                  <a:schemeClr val="bg1"/>
                </a:solidFill>
                <a:latin typeface="+mn-lt"/>
              </a:rPr>
              <a:t>Taleb</a:t>
            </a:r>
            <a:r>
              <a:rPr lang="hu-HU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hu-HU" b="1" dirty="0" err="1">
                <a:solidFill>
                  <a:schemeClr val="bg1"/>
                </a:solidFill>
                <a:latin typeface="+mn-lt"/>
              </a:rPr>
              <a:t>books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2EEB98-0E52-425A-83BC-8E490297F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7942"/>
            <a:ext cx="3014393" cy="46224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BE0128-8A44-453E-A92F-0544AA036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872" y="1045021"/>
            <a:ext cx="2982139" cy="46024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73A090-2C38-4182-B82E-BE00CF7F0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325" y="1766824"/>
            <a:ext cx="2994830" cy="4602435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D5CDB6B0-0908-4468-AB83-5AA8490CA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1895" y="1045022"/>
            <a:ext cx="3000105" cy="460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04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04108" y="176893"/>
            <a:ext cx="10131425" cy="500743"/>
          </a:xfrm>
        </p:spPr>
        <p:txBody>
          <a:bodyPr>
            <a:noAutofit/>
          </a:bodyPr>
          <a:lstStyle/>
          <a:p>
            <a:r>
              <a:rPr lang="hu-HU" b="1">
                <a:solidFill>
                  <a:schemeClr val="bg1"/>
                </a:solidFill>
                <a:latin typeface="+mn-lt"/>
              </a:rPr>
              <a:t>Other recommended readings</a:t>
            </a:r>
            <a:endParaRPr lang="en-GB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AutoShape 2" descr="KÃ©ptalÃ¡lat a kÃ¶vetkezÅre: âcsodÃ¡k logikÃ¡jaâ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AutoShape 4" descr="KÃ©ptalÃ¡lat a kÃ¶vetkezÅre: âcsodÃ¡k logikÃ¡jaâ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102" name="Picture 6" descr="KapcsolÃ³dÃ³ kÃ©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216403"/>
            <a:ext cx="3974329" cy="546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KapcsolÃ³dÃ³ kÃ©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250" y="846592"/>
            <a:ext cx="3643501" cy="563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1C168D70-5C75-4276-BCE7-04021DEEB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2097" y="507172"/>
            <a:ext cx="3802512" cy="584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57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42901" y="123826"/>
            <a:ext cx="2759528" cy="737506"/>
          </a:xfrm>
        </p:spPr>
        <p:txBody>
          <a:bodyPr/>
          <a:lstStyle/>
          <a:p>
            <a:r>
              <a:rPr lang="hu-HU" b="1">
                <a:solidFill>
                  <a:schemeClr val="bg1"/>
                </a:solidFill>
                <a:latin typeface="+mn-lt"/>
              </a:rPr>
              <a:t>questions?</a:t>
            </a:r>
            <a:endParaRPr lang="en-GB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Téglalap 2"/>
          <p:cNvSpPr/>
          <p:nvPr/>
        </p:nvSpPr>
        <p:spPr>
          <a:xfrm>
            <a:off x="8553054" y="6298594"/>
            <a:ext cx="36389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>
                <a:hlinkClick r:id="rId2"/>
              </a:rPr>
              <a:t>http://www.blackswanman.com/</a:t>
            </a:r>
            <a:endParaRPr lang="en-GB" sz="200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928" y="-61232"/>
            <a:ext cx="4612821" cy="691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68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8DA84-45B7-4E99-800B-4FF2984A9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632" y="131429"/>
            <a:ext cx="9775270" cy="679696"/>
          </a:xfrm>
        </p:spPr>
        <p:txBody>
          <a:bodyPr>
            <a:normAutofit/>
          </a:bodyPr>
          <a:lstStyle/>
          <a:p>
            <a:r>
              <a:rPr lang="hu-HU" b="1" dirty="0" err="1">
                <a:solidFill>
                  <a:schemeClr val="bg1"/>
                </a:solidFill>
                <a:latin typeface="+mn-lt"/>
              </a:rPr>
              <a:t>distribution</a:t>
            </a:r>
            <a:r>
              <a:rPr lang="hu-HU" b="1" dirty="0">
                <a:solidFill>
                  <a:schemeClr val="bg1"/>
                </a:solidFill>
                <a:latin typeface="+mn-lt"/>
              </a:rPr>
              <a:t> of </a:t>
            </a:r>
            <a:r>
              <a:rPr lang="hu-HU" b="1" dirty="0" err="1">
                <a:solidFill>
                  <a:schemeClr val="bg1"/>
                </a:solidFill>
                <a:latin typeface="+mn-lt"/>
              </a:rPr>
              <a:t>height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292BA72-527B-4B00-A137-14777DCAF68C}"/>
                  </a:ext>
                </a:extLst>
              </p:cNvPr>
              <p:cNvSpPr txBox="1"/>
              <p:nvPr/>
            </p:nvSpPr>
            <p:spPr>
              <a:xfrm>
                <a:off x="461395" y="914401"/>
                <a:ext cx="4890782" cy="15408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hu-HU" sz="4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hu-HU" sz="4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hu-HU" sz="4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/>
                        <m:e>
                          <m:r>
                            <a:rPr lang="hu-HU" sz="4000" b="0" i="1" smtClean="0">
                              <a:latin typeface="Cambria Math" panose="02040503050406030204" pitchFamily="18" charset="0"/>
                            </a:rPr>
                            <m:t>𝐻𝑒𝑖𝑔h𝑡</m:t>
                          </m:r>
                        </m:e>
                      </m:nary>
                      <m:r>
                        <a:rPr lang="hu-HU" sz="4000" b="0" i="1" smtClean="0">
                          <a:latin typeface="Cambria Math" panose="02040503050406030204" pitchFamily="18" charset="0"/>
                        </a:rPr>
                        <m:t>=400 </m:t>
                      </m:r>
                      <m:r>
                        <a:rPr lang="hu-HU" sz="4000" b="0" i="1" smtClean="0">
                          <a:latin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292BA72-527B-4B00-A137-14777DCAF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95" y="914401"/>
                <a:ext cx="4890782" cy="15408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person, athletic game, sport, player&#10;&#10;Description automatically generated">
            <a:extLst>
              <a:ext uri="{FF2B5EF4-FFF2-40B4-BE49-F238E27FC236}">
                <a16:creationId xmlns:a16="http://schemas.microsoft.com/office/drawing/2014/main" id="{82E5B1E1-9970-437A-AE0E-E116FDEC3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70" y="2558483"/>
            <a:ext cx="3246457" cy="34833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C393D9-093A-4BF4-A6D5-86C06EEDE472}"/>
              </a:ext>
            </a:extLst>
          </p:cNvPr>
          <p:cNvSpPr txBox="1"/>
          <p:nvPr/>
        </p:nvSpPr>
        <p:spPr>
          <a:xfrm>
            <a:off x="5280539" y="3429000"/>
            <a:ext cx="9311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9600" dirty="0">
                <a:solidFill>
                  <a:schemeClr val="bg1"/>
                </a:solidFill>
              </a:rPr>
              <a:t>?</a:t>
            </a:r>
            <a:endParaRPr lang="en-US" sz="9600" dirty="0">
              <a:solidFill>
                <a:schemeClr val="bg1"/>
              </a:solidFill>
            </a:endParaRPr>
          </a:p>
        </p:txBody>
      </p:sp>
      <p:pic>
        <p:nvPicPr>
          <p:cNvPr id="8" name="Picture 7" descr="A person standing in front of a store&#10;&#10;Description automatically generated">
            <a:extLst>
              <a:ext uri="{FF2B5EF4-FFF2-40B4-BE49-F238E27FC236}">
                <a16:creationId xmlns:a16="http://schemas.microsoft.com/office/drawing/2014/main" id="{3C27027C-05DD-474D-8C79-2C4F413A7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1462" y="86692"/>
            <a:ext cx="3851614" cy="59551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FA2C8A-79A1-465E-B141-D72029FEC81F}"/>
              </a:ext>
            </a:extLst>
          </p:cNvPr>
          <p:cNvSpPr txBox="1"/>
          <p:nvPr/>
        </p:nvSpPr>
        <p:spPr>
          <a:xfrm>
            <a:off x="1627463" y="6141796"/>
            <a:ext cx="9655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dirty="0"/>
              <a:t>200 + 200                                                   350 + 50  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3122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E0E8647-FED1-4455-81C1-C7FB8F77C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93" y="2609856"/>
            <a:ext cx="3528805" cy="34268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A8DA84-45B7-4E99-800B-4FF2984A9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632" y="131429"/>
            <a:ext cx="9775270" cy="689898"/>
          </a:xfrm>
        </p:spPr>
        <p:txBody>
          <a:bodyPr>
            <a:normAutofit/>
          </a:bodyPr>
          <a:lstStyle/>
          <a:p>
            <a:r>
              <a:rPr lang="hu-HU" b="1" dirty="0" err="1">
                <a:solidFill>
                  <a:schemeClr val="bg1"/>
                </a:solidFill>
                <a:latin typeface="+mn-lt"/>
              </a:rPr>
              <a:t>distribution</a:t>
            </a:r>
            <a:r>
              <a:rPr lang="hu-HU" b="1" dirty="0">
                <a:solidFill>
                  <a:schemeClr val="bg1"/>
                </a:solidFill>
                <a:latin typeface="+mn-lt"/>
              </a:rPr>
              <a:t> of </a:t>
            </a:r>
            <a:r>
              <a:rPr lang="hu-HU" b="1" dirty="0" err="1">
                <a:solidFill>
                  <a:schemeClr val="bg1"/>
                </a:solidFill>
                <a:latin typeface="+mn-lt"/>
              </a:rPr>
              <a:t>wealth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292BA72-527B-4B00-A137-14777DCAF68C}"/>
                  </a:ext>
                </a:extLst>
              </p:cNvPr>
              <p:cNvSpPr txBox="1"/>
              <p:nvPr/>
            </p:nvSpPr>
            <p:spPr>
              <a:xfrm>
                <a:off x="367021" y="888440"/>
                <a:ext cx="5478011" cy="15408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hu-HU" sz="4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hu-HU" sz="4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hu-HU" sz="4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/>
                        <m:e>
                          <m:r>
                            <a:rPr lang="hu-HU" sz="4000" b="0" i="1" smtClean="0">
                              <a:latin typeface="Cambria Math" panose="02040503050406030204" pitchFamily="18" charset="0"/>
                            </a:rPr>
                            <m:t>𝑊𝑒𝑎𝑙𝑡h</m:t>
                          </m:r>
                        </m:e>
                      </m:nary>
                      <m:r>
                        <a:rPr lang="hu-HU" sz="4000" b="0" i="1" smtClean="0">
                          <a:latin typeface="Cambria Math" panose="02040503050406030204" pitchFamily="18" charset="0"/>
                        </a:rPr>
                        <m:t>=$100</m:t>
                      </m:r>
                      <m:r>
                        <a:rPr lang="hu-HU" sz="4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hu-HU" sz="4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292BA72-527B-4B00-A137-14777DCAF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21" y="888440"/>
                <a:ext cx="5478011" cy="15408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5C393D9-093A-4BF4-A6D5-86C06EEDE472}"/>
              </a:ext>
            </a:extLst>
          </p:cNvPr>
          <p:cNvSpPr txBox="1"/>
          <p:nvPr/>
        </p:nvSpPr>
        <p:spPr>
          <a:xfrm>
            <a:off x="4857224" y="3429000"/>
            <a:ext cx="9311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9600" dirty="0">
                <a:solidFill>
                  <a:schemeClr val="bg1"/>
                </a:solidFill>
              </a:rPr>
              <a:t>?</a:t>
            </a:r>
            <a:endParaRPr lang="en-US" sz="96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6F77F4-83B1-4C05-884C-A1637F99E759}"/>
              </a:ext>
            </a:extLst>
          </p:cNvPr>
          <p:cNvSpPr txBox="1"/>
          <p:nvPr/>
        </p:nvSpPr>
        <p:spPr>
          <a:xfrm>
            <a:off x="1476462" y="6057906"/>
            <a:ext cx="10211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dirty="0"/>
              <a:t>50</a:t>
            </a:r>
            <a:r>
              <a:rPr lang="hu-HU" sz="3200" i="1" dirty="0"/>
              <a:t>M</a:t>
            </a:r>
            <a:r>
              <a:rPr lang="hu-HU" sz="3200" dirty="0"/>
              <a:t> + 50</a:t>
            </a:r>
            <a:r>
              <a:rPr lang="hu-HU" sz="3200" i="1" dirty="0"/>
              <a:t>M                                                  </a:t>
            </a:r>
            <a:r>
              <a:rPr lang="hu-HU" sz="3200" dirty="0"/>
              <a:t>100</a:t>
            </a:r>
            <a:r>
              <a:rPr lang="hu-HU" sz="3200" i="1" dirty="0"/>
              <a:t>M + </a:t>
            </a:r>
            <a:r>
              <a:rPr lang="hu-HU" sz="3200" dirty="0"/>
              <a:t>0</a:t>
            </a:r>
            <a:endParaRPr lang="en-US" sz="3200" dirty="0"/>
          </a:p>
        </p:txBody>
      </p:sp>
      <p:pic>
        <p:nvPicPr>
          <p:cNvPr id="21" name="Picture 20" descr="A person standing in a room&#10;&#10;Description automatically generated">
            <a:extLst>
              <a:ext uri="{FF2B5EF4-FFF2-40B4-BE49-F238E27FC236}">
                <a16:creationId xmlns:a16="http://schemas.microsoft.com/office/drawing/2014/main" id="{BA3FC98C-C57C-43C0-86B3-676B8A0A5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101" y="2609856"/>
            <a:ext cx="578167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429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3094" y="144237"/>
            <a:ext cx="10131425" cy="631371"/>
          </a:xfrm>
        </p:spPr>
        <p:txBody>
          <a:bodyPr>
            <a:noAutofit/>
          </a:bodyPr>
          <a:lstStyle/>
          <a:p>
            <a:r>
              <a:rPr lang="hu-HU" b="1" dirty="0" err="1">
                <a:solidFill>
                  <a:schemeClr val="bg1"/>
                </a:solidFill>
                <a:latin typeface="+mn-lt"/>
              </a:rPr>
              <a:t>Mathematical</a:t>
            </a:r>
            <a:r>
              <a:rPr lang="hu-HU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hu-HU" b="1" dirty="0" err="1">
                <a:solidFill>
                  <a:schemeClr val="bg1"/>
                </a:solidFill>
                <a:latin typeface="+mn-lt"/>
              </a:rPr>
              <a:t>definition</a:t>
            </a:r>
            <a:endParaRPr lang="en-GB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97" y="722999"/>
            <a:ext cx="10131425" cy="6087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3626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0C9A27A1-A150-4B8F-9EA2-08AB41CAE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134" y="55966"/>
            <a:ext cx="9142995" cy="680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85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6AB32E7-D1AF-4CAF-8924-917DE4E2C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78" y="1104900"/>
            <a:ext cx="7572375" cy="4648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7209D-B320-4E4B-979E-76A7253FA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170" y="6129466"/>
            <a:ext cx="3059481" cy="444698"/>
          </a:xfrm>
        </p:spPr>
        <p:txBody>
          <a:bodyPr>
            <a:normAutofit fontScale="90000"/>
          </a:bodyPr>
          <a:lstStyle/>
          <a:p>
            <a:r>
              <a:rPr lang="hu-HU" sz="2400" b="1" dirty="0" err="1">
                <a:latin typeface="+mn-lt"/>
              </a:rPr>
              <a:t>python</a:t>
            </a:r>
            <a:r>
              <a:rPr lang="hu-HU" sz="2400" b="1" dirty="0">
                <a:latin typeface="+mn-lt"/>
              </a:rPr>
              <a:t> </a:t>
            </a:r>
            <a:r>
              <a:rPr lang="hu-HU" sz="2400" b="1" dirty="0" err="1">
                <a:latin typeface="+mn-lt"/>
              </a:rPr>
              <a:t>simulation</a:t>
            </a:r>
            <a:r>
              <a:rPr lang="hu-HU" sz="2400" b="1" dirty="0">
                <a:latin typeface="+mn-lt"/>
              </a:rPr>
              <a:t>:</a:t>
            </a:r>
            <a:endParaRPr lang="en-US" sz="2000" b="1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9F002-6598-4C7A-9D92-E2DC11BA64E2}"/>
              </a:ext>
            </a:extLst>
          </p:cNvPr>
          <p:cNvSpPr txBox="1"/>
          <p:nvPr/>
        </p:nvSpPr>
        <p:spPr>
          <a:xfrm>
            <a:off x="340023" y="201336"/>
            <a:ext cx="7419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>
                <a:solidFill>
                  <a:schemeClr val="bg1"/>
                </a:solidFill>
              </a:rPr>
              <a:t>TYPICAL PROBABILITY DISTRIBUTIONS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62578-BFC2-485C-A415-1FC24D4E43D1}"/>
              </a:ext>
            </a:extLst>
          </p:cNvPr>
          <p:cNvSpPr/>
          <p:nvPr/>
        </p:nvSpPr>
        <p:spPr>
          <a:xfrm>
            <a:off x="8019980" y="226201"/>
            <a:ext cx="3933064" cy="4401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hu-HU" sz="2800" b="1"/>
          </a:p>
          <a:p>
            <a:r>
              <a:rPr lang="hu-HU" sz="2800" b="1"/>
              <a:t>MEDIOCRISTAN:  Normal</a:t>
            </a:r>
          </a:p>
          <a:p>
            <a:endParaRPr lang="hu-HU" sz="2800" b="1"/>
          </a:p>
          <a:p>
            <a:endParaRPr lang="hu-HU" sz="2800" b="1" dirty="0"/>
          </a:p>
          <a:p>
            <a:endParaRPr lang="hu-HU" sz="2800" b="1"/>
          </a:p>
          <a:p>
            <a:endParaRPr lang="hu-HU" sz="2800" b="1"/>
          </a:p>
          <a:p>
            <a:r>
              <a:rPr lang="hu-HU" sz="2800" b="1"/>
              <a:t>EXTREMISTAN:  </a:t>
            </a:r>
            <a:endParaRPr lang="hu-HU" sz="2800" b="1" dirty="0"/>
          </a:p>
          <a:p>
            <a:r>
              <a:rPr lang="hu-HU" sz="2800" b="1" dirty="0"/>
              <a:t>			</a:t>
            </a:r>
            <a:r>
              <a:rPr lang="hu-HU" sz="2800" b="1" dirty="0" err="1"/>
              <a:t>Pareto</a:t>
            </a:r>
            <a:r>
              <a:rPr lang="hu-HU" sz="2800" b="1" dirty="0"/>
              <a:t> </a:t>
            </a:r>
            <a:r>
              <a:rPr lang="hu-HU" sz="2800" b="1"/>
              <a:t>/ Cauchy</a:t>
            </a:r>
          </a:p>
          <a:p>
            <a:endParaRPr lang="hu-HU" sz="2800" b="1"/>
          </a:p>
          <a:p>
            <a:endParaRPr lang="en-US" sz="2800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395" y="1178378"/>
            <a:ext cx="4090234" cy="1128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980" y="3731759"/>
            <a:ext cx="2096754" cy="102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348" y="4946877"/>
            <a:ext cx="4366327" cy="140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61B7B0-A9DA-4090-B086-BE16B7C8C0FD}"/>
              </a:ext>
            </a:extLst>
          </p:cNvPr>
          <p:cNvSpPr txBox="1"/>
          <p:nvPr/>
        </p:nvSpPr>
        <p:spPr>
          <a:xfrm>
            <a:off x="3036814" y="6167149"/>
            <a:ext cx="4408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https://notebooks.azure.com/home/projects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141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KapcsolÃ³dÃ³ kÃ©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466" y="2216331"/>
            <a:ext cx="1362603" cy="119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85751" y="144237"/>
            <a:ext cx="10131425" cy="639535"/>
          </a:xfrm>
        </p:spPr>
        <p:txBody>
          <a:bodyPr>
            <a:noAutofit/>
          </a:bodyPr>
          <a:lstStyle/>
          <a:p>
            <a:r>
              <a:rPr lang="hu-HU" b="1">
                <a:solidFill>
                  <a:schemeClr val="bg1"/>
                </a:solidFill>
                <a:latin typeface="+mn-lt"/>
              </a:rPr>
              <a:t>Forever young property</a:t>
            </a:r>
            <a:endParaRPr lang="en-GB" b="1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60" y="2091376"/>
            <a:ext cx="8128955" cy="868855"/>
          </a:xfrm>
          <a:prstGeom prst="rect">
            <a:avLst/>
          </a:prstGeom>
        </p:spPr>
      </p:pic>
      <p:sp>
        <p:nvSpPr>
          <p:cNvPr id="4" name="Szövegdoboz 3"/>
          <p:cNvSpPr txBox="1"/>
          <p:nvPr/>
        </p:nvSpPr>
        <p:spPr>
          <a:xfrm>
            <a:off x="1988226" y="1036865"/>
            <a:ext cx="3758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/>
              <a:t>Exponential distribution </a:t>
            </a:r>
            <a:endParaRPr lang="en-GB" sz="280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725" y="590825"/>
            <a:ext cx="3222067" cy="1415300"/>
          </a:xfrm>
          <a:prstGeom prst="rect">
            <a:avLst/>
          </a:prstGeom>
        </p:spPr>
      </p:pic>
      <p:cxnSp>
        <p:nvCxnSpPr>
          <p:cNvPr id="7" name="Egyenes összekötő nyíllal 6"/>
          <p:cNvCxnSpPr/>
          <p:nvPr/>
        </p:nvCxnSpPr>
        <p:spPr>
          <a:xfrm flipH="1">
            <a:off x="2534032" y="2960232"/>
            <a:ext cx="1314450" cy="1115785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gyenes összekötő nyíllal 7"/>
          <p:cNvCxnSpPr/>
          <p:nvPr/>
        </p:nvCxnSpPr>
        <p:spPr>
          <a:xfrm>
            <a:off x="6064368" y="2960232"/>
            <a:ext cx="1194243" cy="1055915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zövegdoboz 11"/>
          <p:cNvSpPr txBox="1"/>
          <p:nvPr/>
        </p:nvSpPr>
        <p:spPr>
          <a:xfrm>
            <a:off x="3011096" y="3187128"/>
            <a:ext cx="62228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hu-HU" sz="3600">
                <a:solidFill>
                  <a:schemeClr val="bg1"/>
                </a:solidFill>
              </a:rPr>
              <a:t> &lt; </a:t>
            </a:r>
            <a:endParaRPr lang="en-GB" sz="3600">
              <a:solidFill>
                <a:schemeClr val="bg1"/>
              </a:solidFill>
            </a:endParaRPr>
          </a:p>
        </p:txBody>
      </p:sp>
      <p:sp>
        <p:nvSpPr>
          <p:cNvPr id="13" name="Szövegdoboz 12"/>
          <p:cNvSpPr txBox="1"/>
          <p:nvPr/>
        </p:nvSpPr>
        <p:spPr>
          <a:xfrm>
            <a:off x="6226765" y="3178987"/>
            <a:ext cx="62228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hu-HU" sz="3600">
                <a:solidFill>
                  <a:schemeClr val="bg1"/>
                </a:solidFill>
              </a:rPr>
              <a:t> &gt; </a:t>
            </a:r>
            <a:endParaRPr lang="en-GB" sz="3600">
              <a:solidFill>
                <a:schemeClr val="bg1"/>
              </a:solidFill>
            </a:endParaRPr>
          </a:p>
        </p:txBody>
      </p:sp>
      <p:sp>
        <p:nvSpPr>
          <p:cNvPr id="14" name="Téglalap 13"/>
          <p:cNvSpPr/>
          <p:nvPr/>
        </p:nvSpPr>
        <p:spPr>
          <a:xfrm>
            <a:off x="6972861" y="3226579"/>
            <a:ext cx="28178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>
                <a:solidFill>
                  <a:srgbClr val="FFFF00"/>
                </a:solidFill>
              </a:rPr>
              <a:t>REJUVENATION</a:t>
            </a:r>
          </a:p>
        </p:txBody>
      </p:sp>
      <p:sp>
        <p:nvSpPr>
          <p:cNvPr id="15" name="Szövegdoboz 14"/>
          <p:cNvSpPr txBox="1"/>
          <p:nvPr/>
        </p:nvSpPr>
        <p:spPr>
          <a:xfrm>
            <a:off x="1786076" y="3236916"/>
            <a:ext cx="1164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dirty="0">
                <a:solidFill>
                  <a:srgbClr val="FFFF00"/>
                </a:solidFill>
              </a:rPr>
              <a:t>AGING</a:t>
            </a:r>
            <a:endParaRPr lang="en-GB" sz="2800" dirty="0">
              <a:solidFill>
                <a:srgbClr val="FFFF00"/>
              </a:solidFill>
            </a:endParaRPr>
          </a:p>
        </p:txBody>
      </p:sp>
      <p:sp>
        <p:nvSpPr>
          <p:cNvPr id="16" name="Szövegdoboz 15"/>
          <p:cNvSpPr txBox="1"/>
          <p:nvPr/>
        </p:nvSpPr>
        <p:spPr>
          <a:xfrm>
            <a:off x="494268" y="4105520"/>
            <a:ext cx="3131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>
                <a:solidFill>
                  <a:schemeClr val="tx2"/>
                </a:solidFill>
              </a:rPr>
              <a:t>            Mediocristan</a:t>
            </a:r>
            <a:endParaRPr lang="en-GB" sz="2800" b="1">
              <a:solidFill>
                <a:schemeClr val="tx2"/>
              </a:solidFill>
            </a:endParaRPr>
          </a:p>
        </p:txBody>
      </p:sp>
      <p:sp>
        <p:nvSpPr>
          <p:cNvPr id="17" name="Szövegdoboz 16"/>
          <p:cNvSpPr txBox="1"/>
          <p:nvPr/>
        </p:nvSpPr>
        <p:spPr>
          <a:xfrm>
            <a:off x="5596033" y="4105520"/>
            <a:ext cx="3273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>
                <a:solidFill>
                  <a:schemeClr val="tx2"/>
                </a:solidFill>
              </a:rPr>
              <a:t>                Extremistan</a:t>
            </a:r>
            <a:endParaRPr lang="en-GB" sz="2800" b="1">
              <a:solidFill>
                <a:schemeClr val="tx2"/>
              </a:solidFill>
            </a:endParaRPr>
          </a:p>
        </p:txBody>
      </p:sp>
      <p:pic>
        <p:nvPicPr>
          <p:cNvPr id="3074" name="Picture 2" descr="KÃ©ptalÃ¡lat a kÃ¶vetkezÅre: âpingvinâ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68" y="4614312"/>
            <a:ext cx="3385510" cy="224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KÃ©ptalÃ¡lat a kÃ¶vetkezÅre: âbooksâ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330" y="4614312"/>
            <a:ext cx="2972407" cy="222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églalap 18"/>
          <p:cNvSpPr/>
          <p:nvPr/>
        </p:nvSpPr>
        <p:spPr>
          <a:xfrm>
            <a:off x="9140997" y="2006125"/>
            <a:ext cx="26920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800"/>
              <a:t>R</a:t>
            </a:r>
            <a:r>
              <a:rPr lang="en-GB" sz="2800"/>
              <a:t>adioactive decay</a:t>
            </a:r>
          </a:p>
        </p:txBody>
      </p:sp>
      <p:cxnSp>
        <p:nvCxnSpPr>
          <p:cNvPr id="23" name="Egyenes összekötő nyíllal 22"/>
          <p:cNvCxnSpPr/>
          <p:nvPr/>
        </p:nvCxnSpPr>
        <p:spPr>
          <a:xfrm>
            <a:off x="8037745" y="2448737"/>
            <a:ext cx="1538962" cy="0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zövegdoboz 28"/>
          <p:cNvSpPr txBox="1"/>
          <p:nvPr/>
        </p:nvSpPr>
        <p:spPr>
          <a:xfrm>
            <a:off x="8572858" y="2160012"/>
            <a:ext cx="62228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hu-HU" sz="3600">
                <a:solidFill>
                  <a:schemeClr val="bg1"/>
                </a:solidFill>
              </a:rPr>
              <a:t> = </a:t>
            </a:r>
            <a:endParaRPr lang="en-GB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090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ird that is standing in the grass&#10;&#10;Description automatically generated">
            <a:extLst>
              <a:ext uri="{FF2B5EF4-FFF2-40B4-BE49-F238E27FC236}">
                <a16:creationId xmlns:a16="http://schemas.microsoft.com/office/drawing/2014/main" id="{94A7953F-EAB2-43A9-BEEE-45E0C5926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9" y="3760885"/>
            <a:ext cx="4522910" cy="3021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3CDED6-4409-4B2C-8EF9-F5C603513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665" y="169942"/>
            <a:ext cx="10131425" cy="624840"/>
          </a:xfrm>
        </p:spPr>
        <p:txBody>
          <a:bodyPr>
            <a:noAutofit/>
          </a:bodyPr>
          <a:lstStyle/>
          <a:p>
            <a:r>
              <a:rPr lang="hu-HU" b="1" dirty="0">
                <a:solidFill>
                  <a:schemeClr val="bg1"/>
                </a:solidFill>
                <a:latin typeface="+mn-lt"/>
              </a:rPr>
              <a:t>DON’T be a </a:t>
            </a:r>
            <a:r>
              <a:rPr lang="hu-HU" b="1" dirty="0" err="1">
                <a:solidFill>
                  <a:schemeClr val="bg1"/>
                </a:solidFill>
                <a:latin typeface="+mn-lt"/>
              </a:rPr>
              <a:t>turkey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B29EEA-6D86-42B3-97C8-1E4EB0B3F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459" y="513880"/>
            <a:ext cx="6878851" cy="5159139"/>
          </a:xfrm>
          <a:prstGeom prst="rect">
            <a:avLst/>
          </a:prstGeom>
        </p:spPr>
      </p:pic>
      <p:sp>
        <p:nvSpPr>
          <p:cNvPr id="3" name="Szövegdoboz 2"/>
          <p:cNvSpPr txBox="1"/>
          <p:nvPr/>
        </p:nvSpPr>
        <p:spPr>
          <a:xfrm>
            <a:off x="146958" y="1216480"/>
            <a:ext cx="44281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u="sng"/>
              <a:t>Problem</a:t>
            </a:r>
            <a:r>
              <a:rPr lang="hu-HU" sz="2800"/>
              <a:t>: we think that we live in Mediocristan, but actually not.</a:t>
            </a:r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2257910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A77D0-FB5C-4CA1-B909-9CCA4C650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91" y="124992"/>
            <a:ext cx="10131425" cy="678024"/>
          </a:xfrm>
        </p:spPr>
        <p:txBody>
          <a:bodyPr/>
          <a:lstStyle/>
          <a:p>
            <a:r>
              <a:rPr lang="hu-HU" b="1" dirty="0" err="1">
                <a:solidFill>
                  <a:schemeClr val="bg1"/>
                </a:solidFill>
                <a:latin typeface="+mn-lt"/>
              </a:rPr>
              <a:t>don’t</a:t>
            </a:r>
            <a:r>
              <a:rPr lang="hu-HU" b="1" dirty="0">
                <a:solidFill>
                  <a:schemeClr val="bg1"/>
                </a:solidFill>
                <a:latin typeface="+mn-lt"/>
              </a:rPr>
              <a:t> be a </a:t>
            </a:r>
            <a:r>
              <a:rPr lang="hu-HU" b="1" dirty="0" err="1">
                <a:solidFill>
                  <a:schemeClr val="bg1"/>
                </a:solidFill>
                <a:latin typeface="+mn-lt"/>
              </a:rPr>
              <a:t>nobel</a:t>
            </a:r>
            <a:r>
              <a:rPr lang="hu-HU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hu-HU" b="1" dirty="0" err="1">
                <a:solidFill>
                  <a:schemeClr val="bg1"/>
                </a:solidFill>
                <a:latin typeface="+mn-lt"/>
              </a:rPr>
              <a:t>prize</a:t>
            </a:r>
            <a:r>
              <a:rPr lang="hu-HU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hu-HU" b="1" dirty="0" err="1">
                <a:solidFill>
                  <a:schemeClr val="bg1"/>
                </a:solidFill>
                <a:latin typeface="+mn-lt"/>
              </a:rPr>
              <a:t>winner</a:t>
            </a:r>
            <a:r>
              <a:rPr lang="hu-HU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hu-HU" b="1" dirty="0" err="1">
                <a:solidFill>
                  <a:schemeClr val="bg1"/>
                </a:solidFill>
                <a:latin typeface="+mn-lt"/>
              </a:rPr>
              <a:t>Turkey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Picture 3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239F52CF-D78D-4F3E-843B-6F7DF1A0F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62946"/>
            <a:ext cx="5467392" cy="3075408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3492F4-6133-4F9B-80B2-86533AE42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199" y="711193"/>
            <a:ext cx="6957186" cy="4498981"/>
          </a:xfrm>
          <a:prstGeom prst="rect">
            <a:avLst/>
          </a:prstGeom>
        </p:spPr>
      </p:pic>
      <p:sp>
        <p:nvSpPr>
          <p:cNvPr id="3" name="Szövegdoboz 2"/>
          <p:cNvSpPr txBox="1"/>
          <p:nvPr/>
        </p:nvSpPr>
        <p:spPr>
          <a:xfrm>
            <a:off x="195943" y="1216479"/>
            <a:ext cx="31888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/>
              <a:t>1997: Nobel Prize</a:t>
            </a:r>
          </a:p>
          <a:p>
            <a:r>
              <a:rPr lang="hu-HU" sz="2800"/>
              <a:t>1998: LTCM Blow Up</a:t>
            </a:r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4523060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1134</TotalTime>
  <Words>172</Words>
  <Application>Microsoft Office PowerPoint</Application>
  <PresentationFormat>Widescreen</PresentationFormat>
  <Paragraphs>49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Celestial</vt:lpstr>
      <vt:lpstr>Distributions beyond the normal</vt:lpstr>
      <vt:lpstr>distribution of height</vt:lpstr>
      <vt:lpstr>distribution of wealth</vt:lpstr>
      <vt:lpstr>Mathematical definition</vt:lpstr>
      <vt:lpstr>PowerPoint Presentation</vt:lpstr>
      <vt:lpstr>python simulation:</vt:lpstr>
      <vt:lpstr>Forever young property</vt:lpstr>
      <vt:lpstr>DON’T be a turkey</vt:lpstr>
      <vt:lpstr>don’t be a nobel prize winner Turkey</vt:lpstr>
      <vt:lpstr>black swan swims in</vt:lpstr>
      <vt:lpstr>nonlinear exposure =&gt; fragility</vt:lpstr>
      <vt:lpstr>where black swans nestle</vt:lpstr>
      <vt:lpstr>solution: be antifragile</vt:lpstr>
      <vt:lpstr>investment strategy</vt:lpstr>
      <vt:lpstr>Taleb books</vt:lpstr>
      <vt:lpstr>Other recommended readings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Eloszlások a normálison túl</dc:title>
  <dc:creator>Ferenc Kádár</dc:creator>
  <cp:lastModifiedBy>Ferenc Kádár</cp:lastModifiedBy>
  <cp:revision>200</cp:revision>
  <dcterms:created xsi:type="dcterms:W3CDTF">2019-06-29T15:19:14Z</dcterms:created>
  <dcterms:modified xsi:type="dcterms:W3CDTF">2019-07-03T19:18:09Z</dcterms:modified>
</cp:coreProperties>
</file>